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handoutMasterIdLst>
    <p:handoutMasterId r:id="rId18"/>
  </p:handoutMasterIdLst>
  <p:sldIdLst>
    <p:sldId id="256" r:id="rId4"/>
    <p:sldId id="257" r:id="rId5"/>
    <p:sldId id="258" r:id="rId6"/>
    <p:sldId id="262" r:id="rId7"/>
    <p:sldId id="265" r:id="rId8"/>
    <p:sldId id="266" r:id="rId9"/>
    <p:sldId id="267" r:id="rId10"/>
    <p:sldId id="263" r:id="rId11"/>
    <p:sldId id="259" r:id="rId12"/>
    <p:sldId id="260" r:id="rId13"/>
    <p:sldId id="264" r:id="rId14"/>
    <p:sldId id="261" r:id="rId15"/>
    <p:sldId id="269" r:id="rId16"/>
  </p:sldIdLst>
  <p:sldSz cx="9144000" cy="6858000" type="screen4x3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38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79B2AF01-A9DB-43E1-BE5A-A9A3E7E6841E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it-I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667014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" name="Segnaposto intestazion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data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AA0CD40D-34B3-4DC5-91A8-06D1477518AE}" type="slidenum">
              <a:rPr/>
              <a:pPr lvl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325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it-IT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8964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0499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825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6574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2926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4992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349292-3265-48E9-914F-13ECC739F94C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E484AD-2A3A-4022-9D49-93372A2644CC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349292-3265-48E9-914F-13ECC739F94C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3C913A0-D2C2-4483-A5D3-7E877B3F7DC3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349292-3265-48E9-914F-13ECC739F94C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804CC48-D74B-4F32-A0AD-F8C3F9F115B0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1E7F1B0-FDCB-49AC-ACB7-33E09352EDC7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024E915-802F-4C9A-9D3F-FB1FED1168BF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1E7F1B0-FDCB-49AC-ACB7-33E09352EDC7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CFF71E4-20C6-422C-AFAB-9B4771395628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1E7F1B0-FDCB-49AC-ACB7-33E09352EDC7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1E6A4E5-E0D0-4130-8C3C-36C3B86BA499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1E7F1B0-FDCB-49AC-ACB7-33E09352EDC7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F188B1-9F2A-472C-9DB5-6B43CD2A68A9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1E7F1B0-FDCB-49AC-ACB7-33E09352EDC7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A19AE2C-2233-4A86-A7A6-D8BD672BEB79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1E7F1B0-FDCB-49AC-ACB7-33E09352EDC7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C87C751-69D6-46A1-BE6E-444E4749888A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1E7F1B0-FDCB-49AC-ACB7-33E09352EDC7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5838F9F-9941-498A-A92B-CA0D7DC45785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1E7F1B0-FDCB-49AC-ACB7-33E09352EDC7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7B35CB5-08AF-4543-A211-C8A22C399AEF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349292-3265-48E9-914F-13ECC739F94C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B1EC0F1-BA6B-4AB6-89B2-E7AE1602AD69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1E7F1B0-FDCB-49AC-ACB7-33E09352EDC7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7DF4495-1829-4828-B598-C738A4225B40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1E7F1B0-FDCB-49AC-ACB7-33E09352EDC7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30D395A-67C2-47A3-B4B5-893166113B4B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7400" cy="4525962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5962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1E7F1B0-FDCB-49AC-ACB7-33E09352EDC7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DBF0A2-8AE2-4A8C-A62C-C7AF87C84619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8375689-E8F1-4EF8-B6F1-D328F3E364F5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2234F43-5FDE-4139-B188-50FC3FC72C60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8375689-E8F1-4EF8-B6F1-D328F3E364F5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BEA0B5-0FE0-45E8-AD7C-96EF3B767602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8375689-E8F1-4EF8-B6F1-D328F3E364F5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0346F45-0C89-4F8B-A490-CDE3512F237F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8375689-E8F1-4EF8-B6F1-D328F3E364F5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734D794-53BB-4022-9A82-6F0FA8EC18D8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8375689-E8F1-4EF8-B6F1-D328F3E364F5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2D50617-153F-43DF-A333-DF841D8177EC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8375689-E8F1-4EF8-B6F1-D328F3E364F5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3445355-4A7D-4942-8E15-566DB5AA7395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8375689-E8F1-4EF8-B6F1-D328F3E364F5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B68E569-5615-4266-96C1-823EAB8903EC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349292-3265-48E9-914F-13ECC739F94C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6AE91E-8B6C-4CEF-B58C-41FFA7D6EF85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8375689-E8F1-4EF8-B6F1-D328F3E364F5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6B39D9C-7828-4D9F-869D-50FBF9F3C196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8375689-E8F1-4EF8-B6F1-D328F3E364F5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1006675-3F43-4E3E-BAED-303DD61A1A13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8375689-E8F1-4EF8-B6F1-D328F3E364F5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9DF153E-FD64-445E-9D05-BE829F76D2F3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8375689-E8F1-4EF8-B6F1-D328F3E364F5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348F2A-AEC7-4E04-9553-1D7C24BDF902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1943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2552700" y="1600200"/>
            <a:ext cx="1943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349292-3265-48E9-914F-13ECC739F94C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1494E02-FFD1-44FF-B4EE-262D0668679A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349292-3265-48E9-914F-13ECC739F94C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CCC50D9-E78F-49B7-92FC-946111F00A92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349292-3265-48E9-914F-13ECC739F94C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7C9BDD-B8A6-4379-A8D6-B20BE601289F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349292-3265-48E9-914F-13ECC739F94C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5AC8D0F-E355-404F-9B05-733F099FFACA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349292-3265-48E9-914F-13ECC739F94C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8BAAE8B-029F-438D-8C6A-297A1A9D701A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349292-3265-48E9-914F-13ECC739F94C}" type="datetime1">
              <a:rPr lang="it-IT" smtClean="0"/>
              <a:pPr lvl="0"/>
              <a:t>31/05/2019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EFF4D6B-6A11-40AA-BB1F-0DACFFF1A9AC}" type="slidenum">
              <a:rPr/>
              <a:pPr lvl="0"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it-IT"/>
              <a:t>Fate clic per modificare il formato del testo del titoloFare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119" cy="45255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it-IT"/>
              <a:t>Fate clic per modificare il formato del testo della struttura</a:t>
            </a:r>
          </a:p>
          <a:p>
            <a:pPr lvl="1"/>
            <a:r>
              <a:rPr lang="it-IT"/>
              <a:t>Secondo livello struttura</a:t>
            </a:r>
          </a:p>
          <a:p>
            <a:pPr lvl="2"/>
            <a:r>
              <a:rPr lang="it-IT"/>
              <a:t>Terzo livello struttura</a:t>
            </a:r>
          </a:p>
          <a:p>
            <a:pPr lvl="3"/>
            <a:r>
              <a:rPr lang="it-IT"/>
              <a:t>Quarto livello struttura</a:t>
            </a:r>
          </a:p>
          <a:p>
            <a:pPr lvl="4"/>
            <a:r>
              <a:rPr lang="it-IT"/>
              <a:t>Quinto livello struttura</a:t>
            </a:r>
          </a:p>
          <a:p>
            <a:pPr lvl="5"/>
            <a:r>
              <a:rPr lang="it-IT"/>
              <a:t>Sesto livello struttura</a:t>
            </a:r>
          </a:p>
          <a:p>
            <a:pPr lvl="6"/>
            <a:r>
              <a:rPr lang="it-IT"/>
              <a:t>Settimo livello struttura</a:t>
            </a:r>
          </a:p>
          <a:p>
            <a:pPr lvl="7"/>
            <a:r>
              <a:rPr lang="it-IT"/>
              <a:t>Ottavo livello struttura</a:t>
            </a:r>
          </a:p>
          <a:p>
            <a:pPr lvl="0"/>
            <a:r>
              <a:rPr lang="it-IT"/>
              <a:t>Nono livello strutturaFare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type="body" sz="quarter" idx="4294967295"/>
          </p:nvPr>
        </p:nvSpPr>
        <p:spPr>
          <a:xfrm>
            <a:off x="4648320" y="1600200"/>
            <a:ext cx="4038119" cy="45255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it-IT"/>
              <a:t>Fate clic per modificare il formato del testo della struttura</a:t>
            </a:r>
          </a:p>
          <a:p>
            <a:pPr lvl="1"/>
            <a:r>
              <a:rPr lang="it-IT"/>
              <a:t>Secondo livello struttura</a:t>
            </a:r>
          </a:p>
          <a:p>
            <a:pPr lvl="2"/>
            <a:r>
              <a:rPr lang="it-IT"/>
              <a:t>Terzo livello struttura</a:t>
            </a:r>
          </a:p>
          <a:p>
            <a:pPr lvl="3"/>
            <a:r>
              <a:rPr lang="it-IT"/>
              <a:t>Quarto livello struttura</a:t>
            </a:r>
          </a:p>
          <a:p>
            <a:pPr lvl="4"/>
            <a:r>
              <a:rPr lang="it-IT"/>
              <a:t>Quinto livello struttura</a:t>
            </a:r>
          </a:p>
          <a:p>
            <a:pPr lvl="5"/>
            <a:r>
              <a:rPr lang="it-IT"/>
              <a:t>Sesto livello struttura</a:t>
            </a:r>
          </a:p>
          <a:p>
            <a:pPr lvl="6"/>
            <a:r>
              <a:rPr lang="it-IT"/>
              <a:t>Settimo livello struttura</a:t>
            </a:r>
          </a:p>
          <a:p>
            <a:pPr lvl="7"/>
            <a:r>
              <a:rPr lang="it-IT"/>
              <a:t>Ottavo livello struttura</a:t>
            </a:r>
          </a:p>
          <a:p>
            <a:pPr lvl="0"/>
            <a:r>
              <a:rPr lang="it-IT"/>
              <a:t>Nono livello strutturaFare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98349292-3265-48E9-914F-13ECC739F94C}" type="datetime1">
              <a:rPr lang="it-IT"/>
              <a:pPr lvl="0"/>
              <a:t>31/05/2019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3"/>
          </p:nvPr>
        </p:nvSpPr>
        <p:spPr>
          <a:xfrm>
            <a:off x="3124079" y="6356520"/>
            <a:ext cx="289512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it-IT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FA4908F7-F779-40A5-808C-7992DEA41988}" type="slidenum">
              <a:rPr/>
              <a:pPr lvl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lvl="0" algn="ctr" rtl="0" hangingPunct="1">
        <a:spcBef>
          <a:spcPts val="0"/>
        </a:spcBef>
        <a:spcAft>
          <a:spcPts val="0"/>
        </a:spcAft>
        <a:buNone/>
        <a:tabLst/>
        <a:defRPr lang="it-IT" sz="44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titleStyle>
    <p:bodyStyle>
      <a:lvl1pPr lvl="0" rtl="0">
        <a:buSzPct val="45000"/>
        <a:buFont typeface="StarSymbol"/>
        <a:buChar char="●"/>
        <a:tabLst/>
        <a:defRPr lang="it-IT" sz="2800" b="0" i="0" u="none" strike="noStrike" spc="0">
          <a:solidFill>
            <a:srgbClr val="000000"/>
          </a:solidFill>
          <a:latin typeface="Calibri" pitchFamily="18"/>
        </a:defRPr>
      </a:lvl1pPr>
      <a:lvl2pPr lvl="1" rtl="0">
        <a:buSzPct val="75000"/>
        <a:buFont typeface="StarSymbol"/>
        <a:buChar char="–"/>
        <a:tabLst/>
        <a:defRPr lang="it-IT" sz="2800" b="0" i="0" u="none" strike="noStrike" spc="0">
          <a:solidFill>
            <a:srgbClr val="000000"/>
          </a:solidFill>
          <a:latin typeface="Calibri" pitchFamily="18"/>
        </a:defRPr>
      </a:lvl2pPr>
      <a:lvl3pPr lvl="2" rtl="0">
        <a:buSzPct val="45000"/>
        <a:buFont typeface="StarSymbol"/>
        <a:buChar char="●"/>
        <a:tabLst/>
        <a:defRPr lang="it-IT" sz="2800" b="0" i="0" u="none" strike="noStrike" spc="0">
          <a:solidFill>
            <a:srgbClr val="000000"/>
          </a:solidFill>
          <a:latin typeface="Calibri" pitchFamily="18"/>
        </a:defRPr>
      </a:lvl3pPr>
      <a:lvl4pPr lvl="3" rtl="0">
        <a:buSzPct val="75000"/>
        <a:buFont typeface="StarSymbol"/>
        <a:buChar char="–"/>
        <a:tabLst/>
        <a:defRPr lang="it-IT" sz="2800" b="0" i="0" u="none" strike="noStrike" spc="0">
          <a:solidFill>
            <a:srgbClr val="000000"/>
          </a:solidFill>
          <a:latin typeface="Calibri" pitchFamily="18"/>
        </a:defRPr>
      </a:lvl4pPr>
      <a:lvl5pPr lvl="4" rtl="0">
        <a:buSzPct val="45000"/>
        <a:buFont typeface="StarSymbol"/>
        <a:buChar char="●"/>
        <a:tabLst/>
        <a:defRPr lang="it-IT" sz="2800" b="0" i="0" u="none" strike="noStrike" spc="0">
          <a:solidFill>
            <a:srgbClr val="000000"/>
          </a:solidFill>
          <a:latin typeface="Calibri" pitchFamily="18"/>
        </a:defRPr>
      </a:lvl5pPr>
      <a:lvl6pPr lvl="5" rtl="0">
        <a:buSzPct val="45000"/>
        <a:buFont typeface="StarSymbol"/>
        <a:buChar char="●"/>
        <a:tabLst/>
        <a:defRPr lang="it-IT" sz="2800" b="0" i="0" u="none" strike="noStrike" spc="0">
          <a:solidFill>
            <a:srgbClr val="000000"/>
          </a:solidFill>
          <a:latin typeface="Calibri" pitchFamily="18"/>
        </a:defRPr>
      </a:lvl6pPr>
      <a:lvl7pPr lvl="6" rtl="0">
        <a:buSzPct val="45000"/>
        <a:buFont typeface="StarSymbol"/>
        <a:buChar char="●"/>
        <a:tabLst/>
        <a:defRPr lang="it-IT" sz="2800" b="0" i="0" u="none" strike="noStrike" spc="0">
          <a:solidFill>
            <a:srgbClr val="000000"/>
          </a:solidFill>
          <a:latin typeface="Calibri" pitchFamily="18"/>
        </a:defRPr>
      </a:lvl7pPr>
      <a:lvl8pPr lvl="7" rtl="0">
        <a:buSzPct val="45000"/>
        <a:buFont typeface="StarSymbol"/>
        <a:buChar char="●"/>
        <a:tabLst/>
        <a:defRPr lang="it-IT" sz="2800" b="0" i="0" u="none" strike="noStrike" spc="0">
          <a:solidFill>
            <a:srgbClr val="000000"/>
          </a:solidFill>
          <a:latin typeface="Calibri" pitchFamily="18"/>
        </a:defRPr>
      </a:lvl8pPr>
      <a:lvl9pPr marL="0" marR="0" lvl="0" indent="0" algn="l" rtl="0" hangingPunct="1">
        <a:spcBef>
          <a:spcPts val="558"/>
        </a:spcBef>
        <a:spcAft>
          <a:spcPts val="1417"/>
        </a:spcAft>
        <a:buSzPct val="45000"/>
        <a:buFont typeface="Arial" pitchFamily="32"/>
        <a:buChar char="•"/>
        <a:tabLst/>
        <a:defRPr lang="it-IT" sz="2800" b="0" i="0" u="none" strike="noStrike" spc="0">
          <a:solidFill>
            <a:srgbClr val="000000"/>
          </a:solidFill>
          <a:latin typeface="Calibri" pitchFamily="18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85799" y="2130480"/>
            <a:ext cx="7772039" cy="14695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it-IT"/>
              <a:t>Fate clic per modificare il formato del testo del titoloFare clic per modificare lo stile del titolo</a:t>
            </a:r>
          </a:p>
        </p:txBody>
      </p:sp>
      <p:sp>
        <p:nvSpPr>
          <p:cNvPr id="3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71E7F1B0-FDCB-49AC-ACB7-33E09352EDC7}" type="datetime1">
              <a:rPr lang="it-IT"/>
              <a:pPr lvl="0"/>
              <a:t>31/05/2019</a:t>
            </a:fld>
            <a:endParaRPr lang="it-IT"/>
          </a:p>
        </p:txBody>
      </p:sp>
      <p:sp>
        <p:nvSpPr>
          <p:cNvPr id="4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124079" y="6356520"/>
            <a:ext cx="289512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it-IT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2AEA1123-5D7E-4342-9D4D-9E91089031C7}" type="slidenum">
              <a:rPr/>
              <a:pPr lvl="0"/>
              <a:t>‹#›</a:t>
            </a:fld>
            <a:endParaRPr lang="it-IT"/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lvl="0" algn="ctr" rtl="0" hangingPunct="1">
        <a:spcBef>
          <a:spcPts val="0"/>
        </a:spcBef>
        <a:spcAft>
          <a:spcPts val="0"/>
        </a:spcAft>
        <a:buNone/>
        <a:tabLst/>
        <a:defRPr lang="it-IT" sz="44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titleStyle>
    <p:bodyStyle>
      <a:lvl1pPr algn="l" rtl="0" hangingPunct="1">
        <a:spcBef>
          <a:spcPts val="0"/>
        </a:spcBef>
        <a:spcAft>
          <a:spcPts val="1417"/>
        </a:spcAft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it-IT"/>
              <a:t>Fate clic per modificare il formato del testo del titoloFare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it-IT"/>
              <a:t>Fate clic per modificare il formato del testo della struttura</a:t>
            </a:r>
          </a:p>
          <a:p>
            <a:pPr lvl="1"/>
            <a:r>
              <a:rPr lang="it-IT"/>
              <a:t>Secondo livello struttura</a:t>
            </a:r>
          </a:p>
          <a:p>
            <a:pPr lvl="2"/>
            <a:r>
              <a:rPr lang="it-IT"/>
              <a:t>Terzo livello struttura</a:t>
            </a:r>
          </a:p>
          <a:p>
            <a:pPr lvl="3"/>
            <a:r>
              <a:rPr lang="it-IT"/>
              <a:t>Quarto livello struttura</a:t>
            </a:r>
          </a:p>
          <a:p>
            <a:pPr lvl="4"/>
            <a:r>
              <a:rPr lang="it-IT"/>
              <a:t>Quinto livello struttura</a:t>
            </a:r>
          </a:p>
          <a:p>
            <a:pPr lvl="5"/>
            <a:r>
              <a:rPr lang="it-IT"/>
              <a:t>Sesto livello struttura</a:t>
            </a:r>
          </a:p>
          <a:p>
            <a:pPr lvl="6"/>
            <a:r>
              <a:rPr lang="it-IT"/>
              <a:t>Settimo livello struttura</a:t>
            </a:r>
          </a:p>
          <a:p>
            <a:pPr lvl="7"/>
            <a:r>
              <a:rPr lang="it-IT"/>
              <a:t>Ottavo livello struttura</a:t>
            </a:r>
          </a:p>
          <a:p>
            <a:pPr lvl="0"/>
            <a:r>
              <a:rPr lang="it-IT"/>
              <a:t>Nono livello strutturaFare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E8375689-E8F1-4EF8-B6F1-D328F3E364F5}" type="datetime1">
              <a:rPr lang="it-IT"/>
              <a:pPr lvl="0"/>
              <a:t>31/05/2019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124079" y="6356520"/>
            <a:ext cx="289512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it-IT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153C6961-ADA6-4499-BD0D-22CE1A3FEC6D}" type="slidenum">
              <a:rPr/>
              <a:pPr lvl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lvl="0" algn="ctr" rtl="0" hangingPunct="1">
        <a:spcBef>
          <a:spcPts val="0"/>
        </a:spcBef>
        <a:spcAft>
          <a:spcPts val="0"/>
        </a:spcAft>
        <a:buNone/>
        <a:tabLst/>
        <a:defRPr lang="it-IT" sz="44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titleStyle>
    <p:bodyStyle>
      <a:lvl1pPr lvl="0" rtl="0">
        <a:buSzPct val="45000"/>
        <a:buFont typeface="StarSymbol"/>
        <a:buChar char="●"/>
        <a:tabLst/>
        <a:defRPr lang="it-IT" sz="3200" b="0" i="0" u="none" strike="noStrike" spc="0">
          <a:solidFill>
            <a:srgbClr val="000000"/>
          </a:solidFill>
          <a:latin typeface="Calibri" pitchFamily="18"/>
        </a:defRPr>
      </a:lvl1pPr>
      <a:lvl2pPr lvl="1" rtl="0">
        <a:buSzPct val="75000"/>
        <a:buFont typeface="StarSymbol"/>
        <a:buChar char="–"/>
        <a:tabLst/>
        <a:defRPr lang="it-IT" sz="3200" b="0" i="0" u="none" strike="noStrike" spc="0">
          <a:solidFill>
            <a:srgbClr val="000000"/>
          </a:solidFill>
          <a:latin typeface="Calibri" pitchFamily="18"/>
        </a:defRPr>
      </a:lvl2pPr>
      <a:lvl3pPr lvl="2" rtl="0">
        <a:buSzPct val="45000"/>
        <a:buFont typeface="StarSymbol"/>
        <a:buChar char="●"/>
        <a:tabLst/>
        <a:defRPr lang="it-IT" sz="3200" b="0" i="0" u="none" strike="noStrike" spc="0">
          <a:solidFill>
            <a:srgbClr val="000000"/>
          </a:solidFill>
          <a:latin typeface="Calibri" pitchFamily="18"/>
        </a:defRPr>
      </a:lvl3pPr>
      <a:lvl4pPr lvl="3" rtl="0">
        <a:buSzPct val="75000"/>
        <a:buFont typeface="StarSymbol"/>
        <a:buChar char="–"/>
        <a:tabLst/>
        <a:defRPr lang="it-IT" sz="3200" b="0" i="0" u="none" strike="noStrike" spc="0">
          <a:solidFill>
            <a:srgbClr val="000000"/>
          </a:solidFill>
          <a:latin typeface="Calibri" pitchFamily="18"/>
        </a:defRPr>
      </a:lvl4pPr>
      <a:lvl5pPr lvl="4" rtl="0">
        <a:buSzPct val="45000"/>
        <a:buFont typeface="StarSymbol"/>
        <a:buChar char="●"/>
        <a:tabLst/>
        <a:defRPr lang="it-IT" sz="3200" b="0" i="0" u="none" strike="noStrike" spc="0">
          <a:solidFill>
            <a:srgbClr val="000000"/>
          </a:solidFill>
          <a:latin typeface="Calibri" pitchFamily="18"/>
        </a:defRPr>
      </a:lvl5pPr>
      <a:lvl6pPr lvl="5" rtl="0">
        <a:buSzPct val="45000"/>
        <a:buFont typeface="StarSymbol"/>
        <a:buChar char="●"/>
        <a:tabLst/>
        <a:defRPr lang="it-IT" sz="3200" b="0" i="0" u="none" strike="noStrike" spc="0">
          <a:solidFill>
            <a:srgbClr val="000000"/>
          </a:solidFill>
          <a:latin typeface="Calibri" pitchFamily="18"/>
        </a:defRPr>
      </a:lvl6pPr>
      <a:lvl7pPr lvl="6" rtl="0">
        <a:buSzPct val="45000"/>
        <a:buFont typeface="StarSymbol"/>
        <a:buChar char="●"/>
        <a:tabLst/>
        <a:defRPr lang="it-IT" sz="3200" b="0" i="0" u="none" strike="noStrike" spc="0">
          <a:solidFill>
            <a:srgbClr val="000000"/>
          </a:solidFill>
          <a:latin typeface="Calibri" pitchFamily="18"/>
        </a:defRPr>
      </a:lvl7pPr>
      <a:lvl8pPr lvl="7" rtl="0">
        <a:buSzPct val="45000"/>
        <a:buFont typeface="StarSymbol"/>
        <a:buChar char="●"/>
        <a:tabLst/>
        <a:defRPr lang="it-IT" sz="3200" b="0" i="0" u="none" strike="noStrike" spc="0">
          <a:solidFill>
            <a:srgbClr val="000000"/>
          </a:solidFill>
          <a:latin typeface="Calibri" pitchFamily="18"/>
        </a:defRPr>
      </a:lvl8pPr>
      <a:lvl9pPr marL="0" marR="0" lvl="0" indent="0" algn="l" rtl="0" hangingPunct="1">
        <a:spcBef>
          <a:spcPts val="638"/>
        </a:spcBef>
        <a:spcAft>
          <a:spcPts val="1417"/>
        </a:spcAft>
        <a:buSzPct val="45000"/>
        <a:buFont typeface="Arial" pitchFamily="32"/>
        <a:buChar char="•"/>
        <a:tabLst/>
        <a:defRPr lang="it-IT" sz="3200" b="0" i="0" u="none" strike="noStrike" spc="0">
          <a:solidFill>
            <a:srgbClr val="000000"/>
          </a:solidFill>
          <a:latin typeface="Calibri" pitchFamily="18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microsoft.com/office/2007/relationships/hdphoto" Target="../media/hdphoto10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9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Laboratorio di sintesi in chimica farmaceut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dirty="0">
                <a:solidFill>
                  <a:srgbClr val="C00000"/>
                </a:solidFill>
                <a:latin typeface="Candara" panose="020E0502030303020204" pitchFamily="34" charset="0"/>
              </a:rPr>
              <a:t>Laboratorio di sintesi in chimica farmaceutica</a:t>
            </a:r>
          </a:p>
        </p:txBody>
      </p:sp>
      <p:sp>
        <p:nvSpPr>
          <p:cNvPr id="4" name="Segnaposto contenuto 7"/>
          <p:cNvSpPr txBox="1">
            <a:spLocks noGrp="1"/>
          </p:cNvSpPr>
          <p:nvPr>
            <p:ph type="body" idx="4294967295"/>
          </p:nvPr>
        </p:nvSpPr>
        <p:spPr>
          <a:xfrm>
            <a:off x="5105920" y="1969680"/>
            <a:ext cx="4031999" cy="4206743"/>
          </a:xfrm>
        </p:spPr>
        <p:txBody>
          <a:bodyPr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 algn="just">
              <a:spcBef>
                <a:spcPts val="638"/>
              </a:spcBef>
              <a:buNone/>
            </a:pPr>
            <a:br>
              <a:rPr lang="it-IT" sz="2800" dirty="0">
                <a:latin typeface="Candara" pitchFamily="34" charset="0"/>
              </a:rPr>
            </a:br>
            <a:r>
              <a:rPr lang="it-IT" sz="2800" dirty="0">
                <a:latin typeface="Candara" pitchFamily="34" charset="0"/>
              </a:rPr>
              <a:t>Prof.ssa  Anna Minarini</a:t>
            </a:r>
          </a:p>
          <a:p>
            <a:pPr marL="0" lvl="0" indent="0" algn="just">
              <a:spcBef>
                <a:spcPts val="638"/>
              </a:spcBef>
              <a:buNone/>
            </a:pPr>
            <a:br>
              <a:rPr lang="it-IT" sz="2800" u="sng" dirty="0">
                <a:solidFill>
                  <a:schemeClr val="tx1"/>
                </a:solidFill>
                <a:latin typeface="Candara" pitchFamily="34" charset="0"/>
              </a:rPr>
            </a:br>
            <a:r>
              <a:rPr lang="it-IT" sz="2800" u="sng" dirty="0">
                <a:solidFill>
                  <a:schemeClr val="tx1"/>
                </a:solidFill>
                <a:latin typeface="Candara" pitchFamily="34" charset="0"/>
              </a:rPr>
              <a:t>Gruppo di ricerca:</a:t>
            </a:r>
            <a:endParaRPr lang="it-IT" u="sng" dirty="0">
              <a:solidFill>
                <a:schemeClr val="tx1"/>
              </a:solidFill>
              <a:latin typeface="Candara" pitchFamily="34" charset="0"/>
            </a:endParaRPr>
          </a:p>
          <a:p>
            <a:pPr marL="0" lvl="0" indent="0" algn="just">
              <a:spcBef>
                <a:spcPts val="638"/>
              </a:spcBef>
              <a:buNone/>
            </a:pPr>
            <a:r>
              <a:rPr lang="it-IT" sz="2400" dirty="0">
                <a:solidFill>
                  <a:schemeClr val="tx1"/>
                </a:solidFill>
                <a:latin typeface="Candara" pitchFamily="34" charset="0"/>
              </a:rPr>
              <a:t>Prof.ssa Michela Rosini</a:t>
            </a:r>
          </a:p>
          <a:p>
            <a:pPr marL="0" lvl="0" indent="0" algn="just">
              <a:spcBef>
                <a:spcPts val="638"/>
              </a:spcBef>
              <a:buNone/>
            </a:pPr>
            <a:r>
              <a:rPr lang="it-IT" sz="2400" dirty="0">
                <a:solidFill>
                  <a:schemeClr val="tx1"/>
                </a:solidFill>
                <a:latin typeface="Candara" pitchFamily="34" charset="0"/>
              </a:rPr>
              <a:t>      Dott. Filippo Basagni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8" r="16227"/>
          <a:stretch/>
        </p:blipFill>
        <p:spPr>
          <a:xfrm>
            <a:off x="467544" y="2003234"/>
            <a:ext cx="4373956" cy="413963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/>
          <p:cNvSpPr txBox="1">
            <a:spLocks noGrp="1"/>
          </p:cNvSpPr>
          <p:nvPr>
            <p:ph type="title" idx="4294967295"/>
          </p:nvPr>
        </p:nvSpPr>
        <p:spPr>
          <a:xfrm>
            <a:off x="467544" y="332656"/>
            <a:ext cx="7772039" cy="146952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sz="4000" dirty="0">
                <a:solidFill>
                  <a:srgbClr val="C00000"/>
                </a:solidFill>
                <a:latin typeface="Candara" pitchFamily="34" charset="0"/>
              </a:rPr>
              <a:t>Requisiti:</a:t>
            </a:r>
            <a:r>
              <a:rPr lang="it-IT" dirty="0">
                <a:solidFill>
                  <a:srgbClr val="C00000"/>
                </a:solidFill>
                <a:latin typeface="Candara" pitchFamily="34" charset="0"/>
              </a:rPr>
              <a:t> </a:t>
            </a:r>
          </a:p>
        </p:txBody>
      </p:sp>
      <p:sp>
        <p:nvSpPr>
          <p:cNvPr id="4" name="Sottotitolo 4"/>
          <p:cNvSpPr txBox="1">
            <a:spLocks noGrp="1"/>
          </p:cNvSpPr>
          <p:nvPr>
            <p:ph type="subTitle" idx="4294967295"/>
          </p:nvPr>
        </p:nvSpPr>
        <p:spPr>
          <a:xfrm>
            <a:off x="827584" y="1268760"/>
            <a:ext cx="7344816" cy="1439982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1" indent="0" algn="just" rtl="0">
              <a:spcAft>
                <a:spcPts val="0"/>
              </a:spcAft>
            </a:pPr>
            <a:r>
              <a:rPr lang="it-IT" dirty="0">
                <a:latin typeface="Candara" pitchFamily="34" charset="0"/>
              </a:rPr>
              <a:t> Esame di Chimica Farmaceutica e Tossicologica II</a:t>
            </a:r>
          </a:p>
          <a:p>
            <a:pPr marL="0" lvl="0" indent="0" algn="just">
              <a:spcAft>
                <a:spcPts val="0"/>
              </a:spcAft>
              <a:buFont typeface="Arial" pitchFamily="32"/>
              <a:buChar char="•"/>
            </a:pPr>
            <a:endParaRPr lang="it-IT" sz="2400" dirty="0">
              <a:latin typeface="Candara" pitchFamily="34" charset="0"/>
            </a:endParaRPr>
          </a:p>
          <a:p>
            <a:pPr marL="0" lvl="1" indent="0" algn="just" rtl="0">
              <a:spcAft>
                <a:spcPts val="0"/>
              </a:spcAft>
            </a:pPr>
            <a:r>
              <a:rPr lang="it-IT" dirty="0">
                <a:latin typeface="Candara" pitchFamily="34" charset="0"/>
              </a:rPr>
              <a:t> Non sovrapporre il tirocinio</a:t>
            </a:r>
          </a:p>
          <a:p>
            <a:pPr marL="0" lvl="0" indent="0">
              <a:spcAft>
                <a:spcPts val="0"/>
              </a:spcAft>
              <a:buNone/>
            </a:pPr>
            <a:endParaRPr lang="it-IT" sz="4400" dirty="0">
              <a:latin typeface="Calibri" pitchFamily="18"/>
            </a:endParaRPr>
          </a:p>
          <a:p>
            <a:pPr marL="0" lvl="0" indent="0">
              <a:spcAft>
                <a:spcPts val="0"/>
              </a:spcAft>
              <a:buNone/>
            </a:pPr>
            <a:endParaRPr lang="it-IT" sz="4400" dirty="0">
              <a:latin typeface="Calibri" pitchFamily="18"/>
            </a:endParaRPr>
          </a:p>
          <a:p>
            <a:pPr marL="0" lvl="0" indent="0" algn="ctr">
              <a:spcAft>
                <a:spcPts val="0"/>
              </a:spcAft>
              <a:buNone/>
            </a:pPr>
            <a:endParaRPr lang="it-IT" sz="4400" dirty="0">
              <a:latin typeface="Calibri" pitchFamily="18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t="4908" r="1" b="3791"/>
          <a:stretch/>
        </p:blipFill>
        <p:spPr>
          <a:xfrm>
            <a:off x="4644008" y="2970515"/>
            <a:ext cx="4207729" cy="29539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" t="6667" r="3939" b="6665"/>
          <a:stretch/>
        </p:blipFill>
        <p:spPr>
          <a:xfrm>
            <a:off x="323527" y="2970515"/>
            <a:ext cx="4217207" cy="29539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/>
          <a:lstStyle/>
          <a:p>
            <a:pPr>
              <a:buNone/>
            </a:pPr>
            <a:r>
              <a:rPr lang="it-IT" sz="4000" dirty="0">
                <a:solidFill>
                  <a:srgbClr val="C00000"/>
                </a:solidFill>
                <a:latin typeface="Candara" panose="020E0502030303020204" pitchFamily="34" charset="0"/>
              </a:rPr>
              <a:t>Corsi a scelta consigliati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5800" y="1715741"/>
            <a:ext cx="8368444" cy="2448272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Candara" panose="020E0502030303020204" pitchFamily="34" charset="0"/>
              </a:rPr>
              <a:t>Metodi di caratterizzazione strutturale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Candara" panose="020E0502030303020204" pitchFamily="34" charset="0"/>
              </a:rPr>
              <a:t>Ricerca e sviluppo di farmaci e piccole molecole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Candara" panose="020E0502030303020204" pitchFamily="34" charset="0"/>
              </a:rPr>
              <a:t>Metodi per lo studio della chiralità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it-IT" sz="24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38450"/>
          <a:stretch/>
        </p:blipFill>
        <p:spPr>
          <a:xfrm>
            <a:off x="0" y="3933056"/>
            <a:ext cx="914400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5651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Consigli utili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-396552" y="404664"/>
            <a:ext cx="4114800" cy="114264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sz="4000" dirty="0">
                <a:solidFill>
                  <a:srgbClr val="C00000"/>
                </a:solidFill>
                <a:latin typeface="Candara" pitchFamily="34" charset="0"/>
              </a:rPr>
              <a:t>Munirsi di: 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type="body" idx="4294967295"/>
          </p:nvPr>
        </p:nvSpPr>
        <p:spPr>
          <a:xfrm>
            <a:off x="467544" y="1196752"/>
            <a:ext cx="5616624" cy="5112568"/>
          </a:xfrm>
        </p:spPr>
        <p:txBody>
          <a:bodyPr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342900" indent="-342900" algn="just">
              <a:lnSpc>
                <a:spcPct val="250000"/>
              </a:lnSpc>
              <a:spcAft>
                <a:spcPts val="600"/>
              </a:spcAft>
            </a:pPr>
            <a:r>
              <a:rPr lang="it-IT" sz="2400" dirty="0">
                <a:latin typeface="Candara" pitchFamily="34" charset="0"/>
              </a:rPr>
              <a:t>Passione </a:t>
            </a:r>
          </a:p>
          <a:p>
            <a:pPr marL="342900" indent="-342900" algn="just">
              <a:lnSpc>
                <a:spcPct val="250000"/>
              </a:lnSpc>
              <a:spcAft>
                <a:spcPts val="600"/>
              </a:spcAft>
            </a:pPr>
            <a:r>
              <a:rPr lang="it-IT" sz="2400" dirty="0">
                <a:latin typeface="Candara" pitchFamily="34" charset="0"/>
              </a:rPr>
              <a:t>Costanza</a:t>
            </a:r>
          </a:p>
          <a:p>
            <a:pPr marL="342900" indent="-342900" algn="just">
              <a:lnSpc>
                <a:spcPct val="250000"/>
              </a:lnSpc>
              <a:spcAft>
                <a:spcPts val="600"/>
              </a:spcAft>
            </a:pPr>
            <a:r>
              <a:rPr lang="it-IT" sz="2400" dirty="0">
                <a:latin typeface="Candara" pitchFamily="34" charset="0"/>
              </a:rPr>
              <a:t>Pazienza</a:t>
            </a:r>
          </a:p>
          <a:p>
            <a:pPr marL="342900" indent="-342900" algn="just">
              <a:lnSpc>
                <a:spcPct val="250000"/>
              </a:lnSpc>
              <a:spcAft>
                <a:spcPts val="600"/>
              </a:spcAft>
            </a:pPr>
            <a:r>
              <a:rPr lang="it-IT" sz="2400" dirty="0">
                <a:latin typeface="Candara" pitchFamily="34" charset="0"/>
              </a:rPr>
              <a:t>Fiducia</a:t>
            </a:r>
          </a:p>
          <a:p>
            <a:pPr marL="0" indent="0">
              <a:lnSpc>
                <a:spcPct val="250000"/>
              </a:lnSpc>
              <a:spcAft>
                <a:spcPts val="600"/>
              </a:spcAft>
              <a:buNone/>
            </a:pPr>
            <a:r>
              <a:rPr lang="it-IT" sz="2400" dirty="0">
                <a:latin typeface="Candara" pitchFamily="34" charset="0"/>
              </a:rPr>
              <a:t>     and… </a:t>
            </a:r>
            <a:r>
              <a:rPr lang="it-IT" sz="2600" i="1" u="sng" dirty="0">
                <a:latin typeface="Candara" pitchFamily="34" charset="0"/>
              </a:rPr>
              <a:t>NEVER GIVE UP</a:t>
            </a:r>
            <a:r>
              <a:rPr lang="it-IT" sz="2400" dirty="0">
                <a:latin typeface="Candara" pitchFamily="34" charset="0"/>
              </a:rPr>
              <a:t>!</a:t>
            </a:r>
          </a:p>
          <a:p>
            <a:pPr marL="457200" lvl="0" indent="-457200">
              <a:spcBef>
                <a:spcPts val="638"/>
              </a:spcBef>
              <a:buFont typeface="Arial" pitchFamily="34" charset="0"/>
              <a:buChar char="•"/>
            </a:pPr>
            <a:endParaRPr lang="it-IT" sz="2400" dirty="0">
              <a:latin typeface="Candara" pitchFamily="34" charset="0"/>
            </a:endParaRPr>
          </a:p>
          <a:p>
            <a:pPr marL="457200" lvl="0" indent="-457200">
              <a:spcBef>
                <a:spcPts val="638"/>
              </a:spcBef>
              <a:buFont typeface="Arial" pitchFamily="34" charset="0"/>
              <a:buChar char="•"/>
            </a:pPr>
            <a:endParaRPr lang="it-IT" sz="2400" dirty="0">
              <a:latin typeface="Candara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3"/>
          <a:stretch/>
        </p:blipFill>
        <p:spPr>
          <a:xfrm>
            <a:off x="4139952" y="476672"/>
            <a:ext cx="4536504" cy="583264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11560" y="28135"/>
            <a:ext cx="4572001" cy="1470025"/>
          </a:xfrm>
        </p:spPr>
        <p:txBody>
          <a:bodyPr/>
          <a:lstStyle/>
          <a:p>
            <a:pPr algn="l">
              <a:buNone/>
            </a:pPr>
            <a:r>
              <a:rPr lang="it-IT" dirty="0">
                <a:solidFill>
                  <a:srgbClr val="C00000"/>
                </a:solidFill>
                <a:latin typeface="Candara" pitchFamily="34" charset="0"/>
              </a:rPr>
              <a:t>Dove trovarci: </a:t>
            </a:r>
            <a:br>
              <a:rPr lang="it-IT" dirty="0">
                <a:solidFill>
                  <a:srgbClr val="C00000"/>
                </a:solidFill>
                <a:latin typeface="Candara" pitchFamily="34" charset="0"/>
              </a:rPr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55576" y="763147"/>
            <a:ext cx="3816424" cy="1152128"/>
          </a:xfrm>
        </p:spPr>
        <p:txBody>
          <a:bodyPr/>
          <a:lstStyle/>
          <a:p>
            <a:pPr algn="l"/>
            <a:r>
              <a:rPr lang="it-IT" sz="2800" dirty="0">
                <a:solidFill>
                  <a:schemeClr val="tx1"/>
                </a:solidFill>
              </a:rPr>
              <a:t>Via </a:t>
            </a:r>
            <a:r>
              <a:rPr lang="it-IT" sz="2800" dirty="0" err="1">
                <a:solidFill>
                  <a:schemeClr val="tx1"/>
                </a:solidFill>
              </a:rPr>
              <a:t>Belmeloro</a:t>
            </a:r>
            <a:r>
              <a:rPr lang="it-IT" sz="2800" dirty="0">
                <a:solidFill>
                  <a:schemeClr val="tx1"/>
                </a:solidFill>
              </a:rPr>
              <a:t> 6, Bologna</a:t>
            </a:r>
          </a:p>
          <a:p>
            <a:pPr algn="l"/>
            <a:r>
              <a:rPr lang="it-IT" sz="2800" dirty="0">
                <a:solidFill>
                  <a:schemeClr val="tx1"/>
                </a:solidFill>
              </a:rPr>
              <a:t>Lab </a:t>
            </a:r>
            <a:r>
              <a:rPr lang="it-IT" sz="2800" dirty="0" err="1">
                <a:solidFill>
                  <a:schemeClr val="tx1"/>
                </a:solidFill>
              </a:rPr>
              <a:t>Minarini</a:t>
            </a:r>
            <a:r>
              <a:rPr lang="it-IT" sz="2800" dirty="0">
                <a:solidFill>
                  <a:schemeClr val="tx1"/>
                </a:solidFill>
              </a:rPr>
              <a:t> – 1° piano</a:t>
            </a:r>
          </a:p>
          <a:p>
            <a:endParaRPr lang="it-IT" sz="2800" dirty="0">
              <a:solidFill>
                <a:schemeClr val="tx1"/>
              </a:solidFill>
            </a:endParaRPr>
          </a:p>
          <a:p>
            <a:endParaRPr lang="it-IT" dirty="0"/>
          </a:p>
          <a:p>
            <a:endParaRPr lang="it-IT" dirty="0"/>
          </a:p>
        </p:txBody>
      </p:sp>
      <p:pic>
        <p:nvPicPr>
          <p:cNvPr id="6" name="Immagine 5" descr="Immagine che contiene cielo, esterni, edificio, strada&#10;&#10;Descrizione generata automaticamente">
            <a:extLst>
              <a:ext uri="{FF2B5EF4-FFF2-40B4-BE49-F238E27FC236}">
                <a16:creationId xmlns:a16="http://schemas.microsoft.com/office/drawing/2014/main" id="{978F67AA-82B8-422C-9CD2-5F054CE42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838"/>
            <a:ext cx="6516216" cy="488716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F9C9AF-CDFA-43AF-967D-FE65FB597D65}"/>
              </a:ext>
            </a:extLst>
          </p:cNvPr>
          <p:cNvSpPr txBox="1"/>
          <p:nvPr/>
        </p:nvSpPr>
        <p:spPr>
          <a:xfrm>
            <a:off x="6516216" y="1970838"/>
            <a:ext cx="2736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/>
              <a:t>Contatti:</a:t>
            </a:r>
            <a:br>
              <a:rPr lang="it-IT" u="sng" dirty="0"/>
            </a:br>
            <a:r>
              <a:rPr lang="it-IT" sz="2000" u="sng" dirty="0"/>
              <a:t>anna.minarini@unibo.it</a:t>
            </a:r>
          </a:p>
          <a:p>
            <a:pPr>
              <a:lnSpc>
                <a:spcPct val="150000"/>
              </a:lnSpc>
            </a:pPr>
            <a:r>
              <a:rPr lang="it-IT" sz="2000" u="sng" dirty="0"/>
              <a:t>michela.rosini@unibo.it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759816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rgomenti di ricerca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457380" y="116632"/>
            <a:ext cx="8229240" cy="114264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sz="4000" dirty="0">
                <a:solidFill>
                  <a:srgbClr val="C00000"/>
                </a:solidFill>
                <a:latin typeface="Candara" pitchFamily="34" charset="0"/>
              </a:rPr>
              <a:t>Argomenti di ricerca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type="body" idx="4294967295"/>
          </p:nvPr>
        </p:nvSpPr>
        <p:spPr>
          <a:xfrm>
            <a:off x="179512" y="586994"/>
            <a:ext cx="7092280" cy="6334844"/>
          </a:xfrm>
        </p:spPr>
        <p:txBody>
          <a:bodyPr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638"/>
              </a:spcBef>
              <a:buNone/>
            </a:pPr>
            <a:endParaRPr lang="it-IT" dirty="0">
              <a:latin typeface="Candara" pitchFamily="34" charset="0"/>
            </a:endParaRPr>
          </a:p>
          <a:p>
            <a:pPr marL="342900" indent="-342900"/>
            <a:r>
              <a:rPr lang="it-IT" sz="2000" b="1" dirty="0">
                <a:latin typeface="Candara" pitchFamily="34" charset="0"/>
              </a:rPr>
              <a:t>Piccole molecole </a:t>
            </a:r>
            <a:r>
              <a:rPr lang="it-IT" sz="2000" b="1" dirty="0" err="1">
                <a:latin typeface="Candara" pitchFamily="34" charset="0"/>
              </a:rPr>
              <a:t>multitarget</a:t>
            </a:r>
            <a:r>
              <a:rPr lang="it-IT" sz="2000" b="1" dirty="0">
                <a:latin typeface="Candara" pitchFamily="34" charset="0"/>
              </a:rPr>
              <a:t> per il trattamento della malattia di Alzheimer agenti come:</a:t>
            </a:r>
          </a:p>
          <a:p>
            <a:pPr marL="623888" lvl="0" indent="-623888" defTabSz="623888">
              <a:buNone/>
            </a:pPr>
            <a:r>
              <a:rPr lang="it-IT" sz="1800" b="1" dirty="0">
                <a:latin typeface="Candara" pitchFamily="34" charset="0"/>
              </a:rPr>
              <a:t>	</a:t>
            </a:r>
            <a:r>
              <a:rPr lang="it-IT" sz="1800" dirty="0">
                <a:latin typeface="Candara" pitchFamily="34" charset="0"/>
              </a:rPr>
              <a:t>Inibitori </a:t>
            </a:r>
            <a:r>
              <a:rPr lang="it-IT" sz="1800" dirty="0" err="1">
                <a:latin typeface="Candara" pitchFamily="34" charset="0"/>
              </a:rPr>
              <a:t>AChE</a:t>
            </a:r>
            <a:endParaRPr lang="it-IT" sz="1800" dirty="0">
              <a:latin typeface="Candara" pitchFamily="34" charset="0"/>
            </a:endParaRPr>
          </a:p>
          <a:p>
            <a:pPr marL="0" lvl="0" indent="0" defTabSz="623888">
              <a:buNone/>
            </a:pPr>
            <a:r>
              <a:rPr lang="it-IT" sz="1800" dirty="0">
                <a:latin typeface="Candara" pitchFamily="34" charset="0"/>
              </a:rPr>
              <a:t>	Antiossidanti</a:t>
            </a:r>
          </a:p>
          <a:p>
            <a:pPr marL="0" lvl="0" indent="0" defTabSz="623888">
              <a:buNone/>
            </a:pPr>
            <a:r>
              <a:rPr lang="it-IT" sz="1800" dirty="0">
                <a:latin typeface="Candara" pitchFamily="34" charset="0"/>
              </a:rPr>
              <a:t>	Antiaggreganti amiloide</a:t>
            </a:r>
          </a:p>
          <a:p>
            <a:pPr marL="0" lvl="0" indent="0" defTabSz="623888">
              <a:buNone/>
            </a:pPr>
            <a:r>
              <a:rPr lang="it-IT" sz="1800" dirty="0">
                <a:latin typeface="Candara" pitchFamily="34" charset="0"/>
              </a:rPr>
              <a:t>	Antagonisti NMDA</a:t>
            </a:r>
          </a:p>
          <a:p>
            <a:pPr marL="342900" indent="-342900"/>
            <a:r>
              <a:rPr lang="it-IT" sz="2000" b="1" dirty="0">
                <a:solidFill>
                  <a:schemeClr val="tx1"/>
                </a:solidFill>
                <a:latin typeface="Candara" pitchFamily="34" charset="0"/>
              </a:rPr>
              <a:t>Inibitori </a:t>
            </a:r>
            <a:r>
              <a:rPr lang="it-IT" sz="2000" b="1" dirty="0" err="1">
                <a:solidFill>
                  <a:schemeClr val="tx1"/>
                </a:solidFill>
                <a:latin typeface="Candara" pitchFamily="34" charset="0"/>
              </a:rPr>
              <a:t>amminossidasi</a:t>
            </a:r>
            <a:endParaRPr lang="it-IT" sz="2000" b="1" dirty="0">
              <a:solidFill>
                <a:schemeClr val="tx1"/>
              </a:solidFill>
              <a:latin typeface="Candara" pitchFamily="34" charset="0"/>
            </a:endParaRPr>
          </a:p>
          <a:p>
            <a:pPr marL="342900" indent="-342900"/>
            <a:r>
              <a:rPr lang="it-IT" sz="2000" b="1" dirty="0">
                <a:latin typeface="Candara" pitchFamily="34" charset="0"/>
              </a:rPr>
              <a:t>Antitumorali :</a:t>
            </a:r>
          </a:p>
          <a:p>
            <a:pPr marL="0" lvl="0" indent="0" defTabSz="623888">
              <a:buNone/>
            </a:pPr>
            <a:r>
              <a:rPr lang="it-IT" sz="1800" dirty="0">
                <a:latin typeface="Candara" pitchFamily="34" charset="0"/>
              </a:rPr>
              <a:t>	Agenti </a:t>
            </a:r>
            <a:r>
              <a:rPr lang="it-IT" sz="1800" dirty="0" err="1">
                <a:latin typeface="Candara" pitchFamily="34" charset="0"/>
              </a:rPr>
              <a:t>intercalatori</a:t>
            </a:r>
            <a:endParaRPr lang="it-IT" sz="1800" dirty="0">
              <a:latin typeface="Candara" pitchFamily="34" charset="0"/>
            </a:endParaRPr>
          </a:p>
          <a:p>
            <a:pPr marL="0" lvl="0" indent="0" defTabSz="623888">
              <a:buNone/>
            </a:pPr>
            <a:r>
              <a:rPr lang="it-IT" sz="1800" dirty="0">
                <a:latin typeface="Candara" pitchFamily="34" charset="0"/>
              </a:rPr>
              <a:t>	Coniugati poliammine-</a:t>
            </a:r>
            <a:r>
              <a:rPr lang="it-IT" sz="1800" dirty="0" err="1">
                <a:latin typeface="Candara" pitchFamily="34" charset="0"/>
              </a:rPr>
              <a:t>intercalatori</a:t>
            </a:r>
            <a:endParaRPr lang="it-IT" sz="1800" dirty="0">
              <a:latin typeface="Candara" pitchFamily="34" charset="0"/>
            </a:endParaRPr>
          </a:p>
          <a:p>
            <a:pPr marL="0" lvl="0" indent="0">
              <a:buNone/>
              <a:tabLst>
                <a:tab pos="623888" algn="l"/>
              </a:tabLst>
            </a:pPr>
            <a:r>
              <a:rPr lang="it-IT" sz="1800" dirty="0">
                <a:latin typeface="Candara" pitchFamily="34" charset="0"/>
              </a:rPr>
              <a:t>	Inibitori </a:t>
            </a:r>
            <a:r>
              <a:rPr lang="it-IT" sz="1800" dirty="0" err="1">
                <a:latin typeface="Candara" pitchFamily="34" charset="0"/>
              </a:rPr>
              <a:t>topoisomerasi</a:t>
            </a:r>
            <a:r>
              <a:rPr lang="it-IT" sz="1800" dirty="0">
                <a:latin typeface="Candara" pitchFamily="34" charset="0"/>
              </a:rPr>
              <a:t> II</a:t>
            </a:r>
          </a:p>
          <a:p>
            <a:pPr marL="0" lvl="0" indent="0">
              <a:buNone/>
            </a:pPr>
            <a:endParaRPr lang="it-IT" sz="2200" dirty="0">
              <a:latin typeface="Arial" pitchFamily="18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6" t="12600" r="-400" b="34900"/>
          <a:stretch/>
        </p:blipFill>
        <p:spPr>
          <a:xfrm>
            <a:off x="4427984" y="2132856"/>
            <a:ext cx="4121371" cy="413908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1511660" y="0"/>
            <a:ext cx="6120680" cy="980728"/>
          </a:xfrm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sz="4000" dirty="0">
                <a:solidFill>
                  <a:srgbClr val="C00000"/>
                </a:solidFill>
                <a:latin typeface="Candara" pitchFamily="34" charset="0"/>
              </a:rPr>
              <a:t>Metodologie utilizzate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306275" y="1124744"/>
            <a:ext cx="8040375" cy="792088"/>
          </a:xfrm>
        </p:spPr>
        <p:txBody>
          <a:bodyPr lIns="0" tIns="0" rIns="0" bIns="0"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lvl="0" indent="0" algn="just"/>
            <a:r>
              <a:rPr lang="it-IT" sz="2400" dirty="0">
                <a:latin typeface="Candara" pitchFamily="34" charset="0"/>
              </a:rPr>
              <a:t> </a:t>
            </a:r>
            <a:r>
              <a:rPr lang="it-IT" sz="2400" u="sng" dirty="0">
                <a:latin typeface="Candara" pitchFamily="34" charset="0"/>
              </a:rPr>
              <a:t>Sintesi</a:t>
            </a:r>
            <a:r>
              <a:rPr lang="it-IT" sz="2400" dirty="0">
                <a:latin typeface="Candara" pitchFamily="34" charset="0"/>
              </a:rPr>
              <a:t> in fase liquida, assistita da microonde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366" y="1776766"/>
            <a:ext cx="3402378" cy="453650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4"/>
          <a:stretch/>
        </p:blipFill>
        <p:spPr>
          <a:xfrm>
            <a:off x="323528" y="1772816"/>
            <a:ext cx="5001888" cy="453650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-252536" y="418701"/>
            <a:ext cx="7164989" cy="26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Arial" pitchFamily="34" charset="0"/>
              <a:buChar char="•"/>
            </a:pPr>
            <a:r>
              <a:rPr lang="it-IT" sz="2400" u="sng" dirty="0">
                <a:latin typeface="Candara" pitchFamily="34" charset="0"/>
              </a:rPr>
              <a:t>Purificazione</a:t>
            </a:r>
            <a:r>
              <a:rPr lang="it-IT" sz="2400" dirty="0">
                <a:latin typeface="Candara" pitchFamily="34" charset="0"/>
              </a:rPr>
              <a:t> dei prodotti mediante:</a:t>
            </a:r>
          </a:p>
          <a:p>
            <a:pPr lvl="1" algn="just" defTabSz="674688"/>
            <a:r>
              <a:rPr lang="it-IT" sz="2400" dirty="0">
                <a:latin typeface="Candara" pitchFamily="34" charset="0"/>
              </a:rPr>
              <a:t>		- </a:t>
            </a:r>
            <a:r>
              <a:rPr lang="it-IT" sz="2400" b="1" dirty="0">
                <a:latin typeface="Candara" pitchFamily="34" charset="0"/>
              </a:rPr>
              <a:t>metodi cromatografici a caduta, flash</a:t>
            </a:r>
          </a:p>
          <a:p>
            <a:pPr lvl="1" algn="just" defTabSz="674688"/>
            <a:r>
              <a:rPr lang="it-IT" sz="2400" dirty="0">
                <a:latin typeface="Candara" pitchFamily="34" charset="0"/>
              </a:rPr>
              <a:t>		- cristallizzazione</a:t>
            </a:r>
          </a:p>
          <a:p>
            <a:pPr lvl="1" algn="just" defTabSz="674688"/>
            <a:r>
              <a:rPr lang="it-IT" sz="2400" dirty="0">
                <a:latin typeface="Candara" pitchFamily="34" charset="0"/>
              </a:rPr>
              <a:t>		- estrazione in fase liquida</a:t>
            </a:r>
          </a:p>
          <a:p>
            <a:pPr lvl="1" algn="just" defTabSz="674688"/>
            <a:r>
              <a:rPr lang="it-IT" sz="2400" dirty="0">
                <a:latin typeface="Candara" pitchFamily="34" charset="0"/>
              </a:rPr>
              <a:t>		- filtrazione</a:t>
            </a:r>
          </a:p>
          <a:p>
            <a:pPr lvl="1" algn="just" defTabSz="674688"/>
            <a:r>
              <a:rPr lang="it-IT" sz="2400" dirty="0">
                <a:latin typeface="Candara" pitchFamily="34" charset="0"/>
              </a:rPr>
              <a:t> </a:t>
            </a:r>
          </a:p>
          <a:p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3" r="19151"/>
          <a:stretch/>
        </p:blipFill>
        <p:spPr>
          <a:xfrm>
            <a:off x="6315994" y="418701"/>
            <a:ext cx="2339363" cy="598395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49" y="4511763"/>
            <a:ext cx="2845908" cy="190970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" r="5053" b="4627"/>
          <a:stretch/>
        </p:blipFill>
        <p:spPr>
          <a:xfrm>
            <a:off x="467544" y="2635827"/>
            <a:ext cx="2708068" cy="376683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97" t="34968" r="9026" b="3012"/>
          <a:stretch/>
        </p:blipFill>
        <p:spPr>
          <a:xfrm>
            <a:off x="3322849" y="2635826"/>
            <a:ext cx="2845908" cy="187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82575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0" b="23751"/>
          <a:stretch/>
        </p:blipFill>
        <p:spPr>
          <a:xfrm>
            <a:off x="4788024" y="1484784"/>
            <a:ext cx="3860948" cy="49685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87" t="18882" r="33199" b="15385"/>
          <a:stretch/>
        </p:blipFill>
        <p:spPr>
          <a:xfrm rot="5400000">
            <a:off x="601189" y="2626541"/>
            <a:ext cx="3693150" cy="396044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-252536" y="418701"/>
            <a:ext cx="7164989" cy="26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Arial" pitchFamily="34" charset="0"/>
              <a:buChar char="•"/>
            </a:pPr>
            <a:r>
              <a:rPr lang="it-IT" sz="2400" u="sng" dirty="0">
                <a:latin typeface="Candara" pitchFamily="34" charset="0"/>
              </a:rPr>
              <a:t>Purificazione</a:t>
            </a:r>
            <a:r>
              <a:rPr lang="it-IT" sz="2400" dirty="0">
                <a:latin typeface="Candara" pitchFamily="34" charset="0"/>
              </a:rPr>
              <a:t> dei prodotti mediante:</a:t>
            </a:r>
          </a:p>
          <a:p>
            <a:pPr lvl="1" algn="just" defTabSz="674688"/>
            <a:r>
              <a:rPr lang="it-IT" sz="2400" dirty="0">
                <a:latin typeface="Candara" pitchFamily="34" charset="0"/>
              </a:rPr>
              <a:t>		- metodi cromatografici a caduta, flash</a:t>
            </a:r>
          </a:p>
          <a:p>
            <a:pPr lvl="1" algn="just" defTabSz="674688"/>
            <a:r>
              <a:rPr lang="it-IT" sz="2400" dirty="0">
                <a:latin typeface="Candara" pitchFamily="34" charset="0"/>
              </a:rPr>
              <a:t>		- </a:t>
            </a:r>
            <a:r>
              <a:rPr lang="it-IT" sz="2400" b="1" dirty="0">
                <a:latin typeface="Candara" pitchFamily="34" charset="0"/>
              </a:rPr>
              <a:t>cristallizzazione</a:t>
            </a:r>
          </a:p>
          <a:p>
            <a:pPr lvl="1" algn="just" defTabSz="674688"/>
            <a:r>
              <a:rPr lang="it-IT" sz="2400" dirty="0">
                <a:latin typeface="Candara" pitchFamily="34" charset="0"/>
              </a:rPr>
              <a:t>		- estrazione in fase liquida</a:t>
            </a:r>
          </a:p>
          <a:p>
            <a:pPr lvl="1" algn="just" defTabSz="674688"/>
            <a:r>
              <a:rPr lang="it-IT" sz="2400" dirty="0">
                <a:latin typeface="Candara" pitchFamily="34" charset="0"/>
              </a:rPr>
              <a:t>		- filtrazione</a:t>
            </a:r>
          </a:p>
          <a:p>
            <a:pPr lvl="1" algn="just" defTabSz="674688"/>
            <a:r>
              <a:rPr lang="it-IT" sz="2400" dirty="0">
                <a:latin typeface="Candara" pitchFamily="34" charset="0"/>
              </a:rPr>
              <a:t>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06608546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6" b="26890"/>
          <a:stretch/>
        </p:blipFill>
        <p:spPr>
          <a:xfrm>
            <a:off x="0" y="2903478"/>
            <a:ext cx="6187030" cy="290178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04" b="17109"/>
          <a:stretch/>
        </p:blipFill>
        <p:spPr>
          <a:xfrm rot="5400000">
            <a:off x="4587315" y="2018416"/>
            <a:ext cx="6021288" cy="282185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-252536" y="418701"/>
            <a:ext cx="7164989" cy="26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Arial" pitchFamily="34" charset="0"/>
              <a:buChar char="•"/>
            </a:pPr>
            <a:r>
              <a:rPr lang="it-IT" sz="2400" u="sng" dirty="0">
                <a:latin typeface="Candara" pitchFamily="34" charset="0"/>
              </a:rPr>
              <a:t>Purificazione</a:t>
            </a:r>
            <a:r>
              <a:rPr lang="it-IT" sz="2400" dirty="0">
                <a:latin typeface="Candara" pitchFamily="34" charset="0"/>
              </a:rPr>
              <a:t> dei prodotti mediante:</a:t>
            </a:r>
          </a:p>
          <a:p>
            <a:pPr lvl="1" algn="just" defTabSz="674688"/>
            <a:r>
              <a:rPr lang="it-IT" sz="2400" dirty="0">
                <a:latin typeface="Candara" pitchFamily="34" charset="0"/>
              </a:rPr>
              <a:t>		- metodi cromatografici a caduta, flash</a:t>
            </a:r>
          </a:p>
          <a:p>
            <a:pPr lvl="1" algn="just" defTabSz="674688"/>
            <a:r>
              <a:rPr lang="it-IT" sz="2400" dirty="0">
                <a:latin typeface="Candara" pitchFamily="34" charset="0"/>
              </a:rPr>
              <a:t>		- cristallizzazione</a:t>
            </a:r>
          </a:p>
          <a:p>
            <a:pPr lvl="1" algn="just" defTabSz="674688"/>
            <a:r>
              <a:rPr lang="it-IT" sz="2400" dirty="0">
                <a:latin typeface="Candara" pitchFamily="34" charset="0"/>
              </a:rPr>
              <a:t>		- </a:t>
            </a:r>
            <a:r>
              <a:rPr lang="it-IT" sz="2400" b="1" dirty="0">
                <a:latin typeface="Candara" pitchFamily="34" charset="0"/>
              </a:rPr>
              <a:t>estrazione in fase liquida</a:t>
            </a:r>
          </a:p>
          <a:p>
            <a:pPr lvl="1" algn="just" defTabSz="674688"/>
            <a:r>
              <a:rPr lang="it-IT" sz="2400" dirty="0">
                <a:latin typeface="Candara" pitchFamily="34" charset="0"/>
              </a:rPr>
              <a:t>		- filtrazione</a:t>
            </a:r>
          </a:p>
          <a:p>
            <a:pPr lvl="1" algn="just" defTabSz="674688"/>
            <a:r>
              <a:rPr lang="it-IT" sz="2400" dirty="0">
                <a:latin typeface="Candara" pitchFamily="34" charset="0"/>
              </a:rPr>
              <a:t>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8525479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02" y="2204865"/>
            <a:ext cx="4248472" cy="424847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" t="-399" r="26501" b="399"/>
          <a:stretch/>
        </p:blipFill>
        <p:spPr>
          <a:xfrm rot="5400000">
            <a:off x="445344" y="2587104"/>
            <a:ext cx="3831983" cy="39316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-252536" y="418701"/>
            <a:ext cx="7164989" cy="26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Arial" pitchFamily="34" charset="0"/>
              <a:buChar char="•"/>
            </a:pPr>
            <a:r>
              <a:rPr lang="it-IT" sz="2400" u="sng" dirty="0">
                <a:latin typeface="Candara" pitchFamily="34" charset="0"/>
              </a:rPr>
              <a:t>Purificazione</a:t>
            </a:r>
            <a:r>
              <a:rPr lang="it-IT" sz="2400" dirty="0">
                <a:latin typeface="Candara" pitchFamily="34" charset="0"/>
              </a:rPr>
              <a:t> dei prodotti mediante:</a:t>
            </a:r>
          </a:p>
          <a:p>
            <a:pPr lvl="1" algn="just" defTabSz="674688"/>
            <a:r>
              <a:rPr lang="it-IT" sz="2400" dirty="0">
                <a:latin typeface="Candara" pitchFamily="34" charset="0"/>
              </a:rPr>
              <a:t>		- metodi cromatografici a caduta, flash</a:t>
            </a:r>
          </a:p>
          <a:p>
            <a:pPr lvl="1" algn="just" defTabSz="674688"/>
            <a:r>
              <a:rPr lang="it-IT" sz="2400" dirty="0">
                <a:latin typeface="Candara" pitchFamily="34" charset="0"/>
              </a:rPr>
              <a:t>		- cristallizzazione</a:t>
            </a:r>
          </a:p>
          <a:p>
            <a:pPr lvl="1" algn="just" defTabSz="674688"/>
            <a:r>
              <a:rPr lang="it-IT" sz="2400" dirty="0">
                <a:latin typeface="Candara" pitchFamily="34" charset="0"/>
              </a:rPr>
              <a:t>		- estrazione in fase liquida</a:t>
            </a:r>
          </a:p>
          <a:p>
            <a:pPr lvl="1" algn="just" defTabSz="674688"/>
            <a:r>
              <a:rPr lang="it-IT" sz="2400" dirty="0">
                <a:latin typeface="Candara" pitchFamily="34" charset="0"/>
              </a:rPr>
              <a:t>		- </a:t>
            </a:r>
            <a:r>
              <a:rPr lang="it-IT" sz="2400" b="1" dirty="0">
                <a:latin typeface="Candara" pitchFamily="34" charset="0"/>
              </a:rPr>
              <a:t>filtrazione</a:t>
            </a:r>
          </a:p>
          <a:p>
            <a:pPr lvl="1" algn="just" defTabSz="674688"/>
            <a:r>
              <a:rPr lang="it-IT" sz="2400" dirty="0">
                <a:latin typeface="Candara" pitchFamily="34" charset="0"/>
              </a:rPr>
              <a:t>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7509462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0"/>
            <a:ext cx="562715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it-IT" sz="2600" dirty="0">
              <a:latin typeface="Arial" pitchFamily="18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it-IT" sz="2400" u="sng" dirty="0">
                <a:latin typeface="Candara" pitchFamily="34" charset="0"/>
              </a:rPr>
              <a:t>Caratterizzazione</a:t>
            </a:r>
            <a:r>
              <a:rPr lang="it-IT" sz="2400" dirty="0">
                <a:latin typeface="Candara" pitchFamily="34" charset="0"/>
              </a:rPr>
              <a:t> dei prodotti:         NMR, Spettrometria di massa, IR,              Polarimetria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it-IT" sz="2400" dirty="0">
              <a:latin typeface="Candara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endParaRPr lang="it-IT" sz="2400" dirty="0">
              <a:latin typeface="Candara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endParaRPr lang="it-IT" sz="2400" dirty="0">
              <a:latin typeface="Candara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endParaRPr lang="it-IT" sz="2400" dirty="0">
              <a:latin typeface="Candara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endParaRPr lang="it-IT" sz="2400" dirty="0">
              <a:latin typeface="Candara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endParaRPr lang="it-IT" sz="2400" dirty="0">
              <a:latin typeface="Candara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endParaRPr lang="it-IT" sz="2400" dirty="0">
              <a:latin typeface="Candara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endParaRPr lang="it-IT" sz="2400" dirty="0">
              <a:latin typeface="Candara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endParaRPr lang="it-IT" sz="2400" dirty="0">
              <a:latin typeface="Candara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endParaRPr lang="it-IT" sz="2400" dirty="0">
              <a:latin typeface="Candara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endParaRPr lang="it-IT" sz="2400" dirty="0">
              <a:latin typeface="Candara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it-IT" sz="2400" u="sng" dirty="0">
                <a:latin typeface="Candara" pitchFamily="34" charset="0"/>
              </a:rPr>
              <a:t>Valutazione</a:t>
            </a:r>
            <a:r>
              <a:rPr lang="it-IT" sz="2400" dirty="0">
                <a:latin typeface="Candara" pitchFamily="34" charset="0"/>
              </a:rPr>
              <a:t> della purezza: HPLC</a:t>
            </a:r>
          </a:p>
          <a:p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r="5723"/>
          <a:stretch/>
        </p:blipFill>
        <p:spPr>
          <a:xfrm>
            <a:off x="6111352" y="400421"/>
            <a:ext cx="2849691" cy="368687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" r="3396" b="5900"/>
          <a:stretch/>
        </p:blipFill>
        <p:spPr>
          <a:xfrm>
            <a:off x="3368152" y="1628799"/>
            <a:ext cx="2743200" cy="246212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4"/>
          <a:stretch/>
        </p:blipFill>
        <p:spPr>
          <a:xfrm rot="5400000">
            <a:off x="115932" y="2046270"/>
            <a:ext cx="3676721" cy="284178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295888"/>
            <a:ext cx="3275856" cy="24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74057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323528" y="476672"/>
            <a:ext cx="3600400" cy="1156672"/>
          </a:xfrm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sz="4000" dirty="0">
                <a:solidFill>
                  <a:srgbClr val="C00000"/>
                </a:solidFill>
                <a:latin typeface="Candara" pitchFamily="34" charset="0"/>
              </a:rPr>
              <a:t>Informazioni generali</a:t>
            </a:r>
            <a:r>
              <a:rPr lang="it-IT" sz="40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323528" y="2060848"/>
            <a:ext cx="4176464" cy="4113562"/>
          </a:xfrm>
        </p:spPr>
        <p:txBody>
          <a:bodyPr lIns="0" tIns="0" rIns="0" bIns="0"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it-IT" sz="2800" dirty="0">
                <a:latin typeface="Candara" pitchFamily="34" charset="0"/>
              </a:rPr>
              <a:t>7/8 mesi</a:t>
            </a:r>
          </a:p>
          <a:p>
            <a:pPr marL="108000" lvl="0" indent="0">
              <a:buNone/>
            </a:pPr>
            <a:endParaRPr lang="it-IT" sz="2800" dirty="0">
              <a:latin typeface="Candara" pitchFamily="34" charset="0"/>
            </a:endParaRPr>
          </a:p>
          <a:p>
            <a:pPr lvl="0"/>
            <a:r>
              <a:rPr lang="it-IT" sz="2800" dirty="0">
                <a:latin typeface="Candara" pitchFamily="34" charset="0"/>
              </a:rPr>
              <a:t>Tempo pieno</a:t>
            </a:r>
          </a:p>
          <a:p>
            <a:pPr marL="108000" lvl="0" indent="0">
              <a:buNone/>
            </a:pPr>
            <a:endParaRPr lang="it-IT" sz="2800" dirty="0">
              <a:latin typeface="Candara" pitchFamily="34" charset="0"/>
            </a:endParaRPr>
          </a:p>
          <a:p>
            <a:pPr lvl="0"/>
            <a:r>
              <a:rPr lang="it-IT" sz="2800" dirty="0">
                <a:latin typeface="Candara" pitchFamily="34" charset="0"/>
              </a:rPr>
              <a:t>Dal lunedì al venerdì</a:t>
            </a:r>
          </a:p>
          <a:p>
            <a:pPr lvl="0"/>
            <a:endParaRPr lang="it-IT" sz="2800" dirty="0">
              <a:latin typeface="Candara" pitchFamily="34" charset="0"/>
            </a:endParaRPr>
          </a:p>
          <a:p>
            <a:pPr lvl="0"/>
            <a:r>
              <a:rPr lang="it-IT" sz="2800" dirty="0">
                <a:latin typeface="Candara" pitchFamily="34" charset="0"/>
              </a:rPr>
              <a:t>Posti disponibili: 4/5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956" y="620688"/>
            <a:ext cx="4266474" cy="568863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definito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edefinito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4494</TotalTime>
  <Words>152</Words>
  <Application>Microsoft Office PowerPoint</Application>
  <PresentationFormat>On-screen Show (4:3)</PresentationFormat>
  <Paragraphs>86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Microsoft YaHei</vt:lpstr>
      <vt:lpstr>Arial</vt:lpstr>
      <vt:lpstr>Calibri</vt:lpstr>
      <vt:lpstr>Candara</vt:lpstr>
      <vt:lpstr>Lucida Sans Unicode</vt:lpstr>
      <vt:lpstr>Mangal</vt:lpstr>
      <vt:lpstr>StarSymbol</vt:lpstr>
      <vt:lpstr>Tahoma</vt:lpstr>
      <vt:lpstr>Times New Roman</vt:lpstr>
      <vt:lpstr>Predefinito</vt:lpstr>
      <vt:lpstr>Predefinito 1</vt:lpstr>
      <vt:lpstr>Predefinito 2</vt:lpstr>
      <vt:lpstr>Laboratorio di sintesi in chimica farmaceutica</vt:lpstr>
      <vt:lpstr>Argomenti di ricerca</vt:lpstr>
      <vt:lpstr>Metodologie utilizzate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Informazioni generali </vt:lpstr>
      <vt:lpstr>Requisiti: </vt:lpstr>
      <vt:lpstr>Corsi a scelta consigliati</vt:lpstr>
      <vt:lpstr>Munirsi di: </vt:lpstr>
      <vt:lpstr>Dove trovarci: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 di sintesi in chimica farmaceutica</dc:title>
  <dc:creator>ro</dc:creator>
  <cp:lastModifiedBy>Filippo Basagni</cp:lastModifiedBy>
  <cp:revision>40</cp:revision>
  <dcterms:modified xsi:type="dcterms:W3CDTF">2019-05-31T08:29:13Z</dcterms:modified>
</cp:coreProperties>
</file>